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</p:sldIdLst>
  <p:sldSz cy="5143500" cx="9144000"/>
  <p:notesSz cx="6858000" cy="9144000"/>
  <p:embeddedFontLst>
    <p:embeddedFont>
      <p:font typeface="Montserrat"/>
      <p:regular r:id="rId145"/>
      <p:bold r:id="rId146"/>
      <p:italic r:id="rId147"/>
      <p:boldItalic r:id="rId148"/>
    </p:embeddedFont>
    <p:embeddedFont>
      <p:font typeface="Lato"/>
      <p:regular r:id="rId149"/>
      <p:bold r:id="rId150"/>
      <p:italic r:id="rId151"/>
      <p:boldItalic r:id="rId1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Lato-bold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Lato-regular.fntdata"/><Relationship Id="rId4" Type="http://schemas.openxmlformats.org/officeDocument/2006/relationships/slideMaster" Target="slideMasters/slideMaster1.xml"/><Relationship Id="rId148" Type="http://schemas.openxmlformats.org/officeDocument/2006/relationships/font" Target="fonts/Montserrat-boldItalic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2.xml"/><Relationship Id="rId147" Type="http://schemas.openxmlformats.org/officeDocument/2006/relationships/font" Target="fonts/Montserrat-italic.fntdata"/><Relationship Id="rId6" Type="http://schemas.openxmlformats.org/officeDocument/2006/relationships/notesMaster" Target="notesMasters/notesMaster1.xml"/><Relationship Id="rId146" Type="http://schemas.openxmlformats.org/officeDocument/2006/relationships/font" Target="fonts/Montserrat-bold.fntdata"/><Relationship Id="rId7" Type="http://schemas.openxmlformats.org/officeDocument/2006/relationships/slide" Target="slides/slide1.xml"/><Relationship Id="rId145" Type="http://schemas.openxmlformats.org/officeDocument/2006/relationships/font" Target="fonts/Montserrat-regular.fntdata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152" Type="http://schemas.openxmlformats.org/officeDocument/2006/relationships/font" Target="fonts/Lato-boldItalic.fntdata"/><Relationship Id="rId151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cb360300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cb360300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cb360300d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cb360300d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acb360300d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2acb360300d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acb360300d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2acb360300d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acb360300d_0_1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2acb360300d_0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acb360300d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acb360300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acb360300d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acb360300d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acb360300d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acb360300d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acb360300d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2acb360300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acb360300d_0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acb360300d_0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2acb360300d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2acb360300d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acb360300d_0_1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acb360300d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cb360300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cb360300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acb360300d_0_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acb360300d_0_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acb360300d_0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acb360300d_0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acb360300d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acb360300d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acb360300d_0_1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acb360300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acb360300d_0_1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acb360300d_0_1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2acb360300d_0_1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2acb360300d_0_1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acb360300d_0_1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acb360300d_0_1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acb360300d_0_1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acb360300d_0_1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2acb360300d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2acb360300d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2acb360300d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2acb360300d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cb360300d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cb360300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acb360300d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2acb360300d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2acb360300d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2acb360300d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2acb360300d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2acb360300d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acb360300d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acb360300d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2acb360300d_0_1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2acb360300d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acb360300d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2acb360300d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acb360300d_0_1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acb360300d_0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acb360300d_0_1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2acb360300d_0_1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acb360300d_0_1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2acb360300d_0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2acb360300d_0_1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2acb360300d_0_1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cb360300d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cb360300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acb360300d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2acb360300d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2acb360300d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2acb360300d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acb360300d_0_1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2acb360300d_0_1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acb360300d_0_18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2acb360300d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2acb360300d_0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2acb360300d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acb360300d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acb360300d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acb360300d_0_1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acb360300d_0_1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2acb360300d_0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2acb360300d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acb360300d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2acb360300d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cb360300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cb360300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cb360300d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cb360300d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cb360300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cb360300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cb360300d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acb360300d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cb360300d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cb360300d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cb360300d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cb360300d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cb360300d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cb360300d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cb360300d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cb360300d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cb360300d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cb360300d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cb360300d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acb360300d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acb360300d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acb360300d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cb360300d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acb360300d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acb360300d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acb360300d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cb360300d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cb360300d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cb360300d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cb360300d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cb360300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cb360300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cb360300d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cb360300d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b360300d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cb360300d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cb360300d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cb360300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cb360300d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cb360300d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cb360300d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cb360300d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cb360300d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cb360300d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cb360300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acb360300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cb360300d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cb360300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acb360300d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acb360300d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cb360300d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cb360300d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cb360300d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cb360300d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acb360300d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acb360300d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cb360300d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cb360300d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cb360300d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cb360300d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cb360300d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cb360300d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acb360300d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acb360300d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cb360300d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cb360300d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cb360300d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cb360300d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acb360300d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acb360300d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cb360300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acb360300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cb360300d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cb360300d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cb360300d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acb360300d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acb360300d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acb360300d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cb360300d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acb360300d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cb360300d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cb360300d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acb360300d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acb360300d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acb360300d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acb360300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cb360300d_0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acb360300d_0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acb360300d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acb360300d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acb360300d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acb360300d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acb360300d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acb360300d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acb360300d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acb360300d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cb360300d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acb360300d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cb360300d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acb360300d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cb360300d_0_1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cb360300d_0_1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acb360300d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acb360300d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cb360300d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acb360300d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acb360300d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acb360300d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acb360300d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acb360300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acb360300d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acb360300d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acb360300d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acb360300d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acb360300d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acb360300d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acb360300d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acb360300d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acb360300d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acb360300d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acb360300d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acb360300d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cb360300d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cb360300d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cb360300d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acb360300d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cb360300d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acb360300d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acb360300d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acb360300d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acb360300d_0_1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acb360300d_0_1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cb360300d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cb360300d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cb360300d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acb360300d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acb360300d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acb360300d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acb360300d_0_1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2acb360300d_0_1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acb360300d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acb360300d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acb360300d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acb360300d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cb360300d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cb360300d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acb360300d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acb360300d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acb360300d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acb360300d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acb360300d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acb360300d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acb360300d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acb360300d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acb360300d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acb360300d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acb360300d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acb360300d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acb360300d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acb360300d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acb360300d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acb360300d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cb360300d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cb360300d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acb360300d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acb360300d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cb360300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cb360300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acb360300d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acb360300d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acb360300d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2acb360300d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acb360300d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acb360300d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acb360300d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acb360300d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acb360300d_0_1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acb360300d_0_1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acb360300d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acb360300d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acb360300d_0_1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2acb360300d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acb360300d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acb360300d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acb360300d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acb360300d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acb360300d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acb360300d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2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8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RUSTikales Rust for beginners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 Trait declares some functions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If you want to use the Trait, you need to define/implement all those functions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3" name="Google Shape;1033;p1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let is also matching a Pattern: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Remember that match-arm where we matched with a variable name?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This is exactly what happens here: The Pattern </a:t>
            </a:r>
            <a:r>
              <a:rPr lang="de">
                <a:solidFill>
                  <a:srgbClr val="00FF00"/>
                </a:solidFill>
              </a:rPr>
              <a:t>x</a:t>
            </a:r>
            <a:r>
              <a:rPr lang="de"/>
              <a:t> is irrefutable, so Rust matches 5 onto </a:t>
            </a:r>
            <a:r>
              <a:rPr lang="de">
                <a:solidFill>
                  <a:srgbClr val="00FF00"/>
                </a:solidFill>
              </a:rPr>
              <a:t>x</a:t>
            </a:r>
            <a:r>
              <a:rPr lang="de"/>
              <a:t> :)</a:t>
            </a:r>
            <a:endParaRPr/>
          </a:p>
        </p:txBody>
      </p:sp>
      <p:pic>
        <p:nvPicPr>
          <p:cNvPr id="1034" name="Google Shape;10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1" name="Google Shape;1041;p1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let is also matching a Pattern:</a:t>
            </a:r>
            <a:endParaRPr/>
          </a:p>
        </p:txBody>
      </p:sp>
      <p:pic>
        <p:nvPicPr>
          <p:cNvPr id="1042" name="Google Shape;10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0" name="Google Shape;1050;p1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51" name="Google Shape;10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3" name="Google Shape;1053;p126"/>
          <p:cNvCxnSpPr/>
          <p:nvPr/>
        </p:nvCxnSpPr>
        <p:spPr>
          <a:xfrm rot="10800000">
            <a:off x="3079475" y="2579300"/>
            <a:ext cx="286800" cy="128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4" name="Google Shape;1054;p126"/>
          <p:cNvCxnSpPr/>
          <p:nvPr/>
        </p:nvCxnSpPr>
        <p:spPr>
          <a:xfrm rot="10800000">
            <a:off x="3836575" y="2561250"/>
            <a:ext cx="31500" cy="13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5" name="Google Shape;1055;p126"/>
          <p:cNvCxnSpPr/>
          <p:nvPr/>
        </p:nvCxnSpPr>
        <p:spPr>
          <a:xfrm flipH="1" rot="10800000">
            <a:off x="5194275" y="2574625"/>
            <a:ext cx="761700" cy="132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126"/>
          <p:cNvCxnSpPr/>
          <p:nvPr/>
        </p:nvCxnSpPr>
        <p:spPr>
          <a:xfrm flipH="1" rot="10800000">
            <a:off x="4889600" y="2511975"/>
            <a:ext cx="591300" cy="13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126"/>
          <p:cNvCxnSpPr/>
          <p:nvPr/>
        </p:nvCxnSpPr>
        <p:spPr>
          <a:xfrm rot="10800000">
            <a:off x="6283025" y="2686900"/>
            <a:ext cx="613800" cy="120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8" name="Google Shape;1058;p126"/>
          <p:cNvSpPr txBox="1"/>
          <p:nvPr/>
        </p:nvSpPr>
        <p:spPr>
          <a:xfrm>
            <a:off x="82050" y="3123400"/>
            <a:ext cx="221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means 0 or more times</a:t>
            </a:r>
            <a:b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 means 0 or 1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9" name="Google Shape;1059;p126"/>
          <p:cNvSpPr txBox="1"/>
          <p:nvPr/>
        </p:nvSpPr>
        <p:spPr>
          <a:xfrm>
            <a:off x="2523950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0" name="Google Shape;1060;p126"/>
          <p:cNvSpPr txBox="1"/>
          <p:nvPr/>
        </p:nvSpPr>
        <p:spPr>
          <a:xfrm>
            <a:off x="4253400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1" name="Google Shape;1061;p126"/>
          <p:cNvSpPr txBox="1"/>
          <p:nvPr/>
        </p:nvSpPr>
        <p:spPr>
          <a:xfrm>
            <a:off x="5803625" y="3936775"/>
            <a:ext cx="59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2" name="Google Shape;1062;p1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69" name="Google Shape;106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449" y="3123396"/>
            <a:ext cx="4859300" cy="1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127"/>
          <p:cNvCxnSpPr/>
          <p:nvPr/>
        </p:nvCxnSpPr>
        <p:spPr>
          <a:xfrm rot="10800000">
            <a:off x="3836575" y="2561250"/>
            <a:ext cx="31500" cy="13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127"/>
          <p:cNvSpPr/>
          <p:nvPr/>
        </p:nvSpPr>
        <p:spPr>
          <a:xfrm>
            <a:off x="3491725" y="2135650"/>
            <a:ext cx="783900" cy="194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p127"/>
          <p:cNvSpPr txBox="1"/>
          <p:nvPr/>
        </p:nvSpPr>
        <p:spPr>
          <a:xfrm>
            <a:off x="4275625" y="2738500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 spotted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4" name="Google Shape;1074;p1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1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What does this mean for us?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Well, we can also match our Enum using let, if we only care about a single variant</a:t>
            </a:r>
            <a:endParaRPr/>
          </a:p>
        </p:txBody>
      </p:sp>
      <p:sp>
        <p:nvSpPr>
          <p:cNvPr id="1081" name="Google Shape;1081;p1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7" name="Google Shape;108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4" name="Google Shape;1094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30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130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1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3" name="Google Shape;110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31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5" name="Google Shape;1105;p131"/>
          <p:cNvSpPr/>
          <p:nvPr/>
        </p:nvSpPr>
        <p:spPr>
          <a:xfrm>
            <a:off x="1654750" y="2202875"/>
            <a:ext cx="80700" cy="225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6" name="Google Shape;1106;p131"/>
          <p:cNvSpPr txBox="1"/>
          <p:nvPr/>
        </p:nvSpPr>
        <p:spPr>
          <a:xfrm>
            <a:off x="369600" y="2983325"/>
            <a:ext cx="126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save some indentation here now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7" name="Google Shape;1107;p131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8" name="Google Shape;1108;p1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4" name="Google Shape;111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25" y="1146625"/>
            <a:ext cx="6318362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32"/>
          <p:cNvSpPr/>
          <p:nvPr/>
        </p:nvSpPr>
        <p:spPr>
          <a:xfrm>
            <a:off x="5239075" y="1365025"/>
            <a:ext cx="85200" cy="82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6" name="Google Shape;1116;p132"/>
          <p:cNvSpPr/>
          <p:nvPr/>
        </p:nvSpPr>
        <p:spPr>
          <a:xfrm>
            <a:off x="1654750" y="2637450"/>
            <a:ext cx="80700" cy="1818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7" name="Google Shape;1117;p132"/>
          <p:cNvSpPr txBox="1"/>
          <p:nvPr/>
        </p:nvSpPr>
        <p:spPr>
          <a:xfrm>
            <a:off x="256750" y="3200550"/>
            <a:ext cx="139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Normally you’d also use a normal if-else chain for this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Google Shape;1118;p132"/>
          <p:cNvSpPr txBox="1"/>
          <p:nvPr/>
        </p:nvSpPr>
        <p:spPr>
          <a:xfrm>
            <a:off x="5324275" y="151562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shape with Shape::Circle, otherwise executes the else-branch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1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Intermission - Exercise</a:t>
            </a:r>
            <a:endParaRPr/>
          </a:p>
        </p:txBody>
      </p:sp>
      <p:sp>
        <p:nvSpPr>
          <p:cNvPr id="1125" name="Google Shape;1125;p1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6" name="Google Shape;1126;p1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Time for exercises!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Declared using the keyword </a:t>
            </a:r>
            <a:r>
              <a:rPr lang="de">
                <a:solidFill>
                  <a:srgbClr val="00FF00"/>
                </a:solidFill>
              </a:rPr>
              <a:t>trait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Implemented for a type by </a:t>
            </a:r>
            <a:r>
              <a:rPr lang="de">
                <a:solidFill>
                  <a:srgbClr val="00FF00"/>
                </a:solidFill>
              </a:rPr>
              <a:t>impl &lt;trait_name&gt; for &lt;struct_name&gt; { &lt;functions&gt; }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3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2" name="Google Shape;1132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34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9" name="Google Shape;113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35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1" name="Google Shape;1141;p135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7" name="Google Shape;114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36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9" name="Google Shape;1149;p136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0" name="Google Shape;1150;p136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1" name="Google Shape;1151;p136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7" name="Google Shape;1157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37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9" name="Google Shape;1159;p137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0" name="Google Shape;1160;p137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1" name="Google Shape;1161;p137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2" name="Google Shape;1162;p137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3" name="Google Shape;1163;p137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9" name="Google Shape;116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38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1" name="Google Shape;1171;p138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2" name="Google Shape;1172;p138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3" name="Google Shape;1173;p138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4" name="Google Shape;1174;p138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138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138"/>
          <p:cNvSpPr/>
          <p:nvPr/>
        </p:nvSpPr>
        <p:spPr>
          <a:xfrm rot="-5400000">
            <a:off x="3308050" y="3375925"/>
            <a:ext cx="129900" cy="1044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7" name="Google Shape;1177;p138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Don’t need to assign this to a variable, you can use it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as-is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83" name="Google Shape;118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39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5" name="Google Shape;1185;p139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6" name="Google Shape;1186;p139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7" name="Google Shape;1187;p139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8" name="Google Shape;1188;p139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9" name="Google Shape;1189;p139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39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1" name="Google Shape;1191;p139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7" name="Google Shape;1197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40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9" name="Google Shape;1199;p140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0" name="Google Shape;1200;p140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1" name="Google Shape;1201;p140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2" name="Google Shape;1202;p140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3" name="Google Shape;1203;p140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4" name="Google Shape;1204;p140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40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6" name="Google Shape;1206;p140"/>
          <p:cNvCxnSpPr/>
          <p:nvPr/>
        </p:nvCxnSpPr>
        <p:spPr>
          <a:xfrm rot="10800000">
            <a:off x="2178975" y="296910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7" name="Google Shape;1207;p140"/>
          <p:cNvSpPr txBox="1"/>
          <p:nvPr/>
        </p:nvSpPr>
        <p:spPr>
          <a:xfrm>
            <a:off x="1363525" y="3217250"/>
            <a:ext cx="28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sugar for the impl type, here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3" name="Google Shape;121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9" y="232200"/>
            <a:ext cx="4217374" cy="46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41"/>
          <p:cNvSpPr/>
          <p:nvPr/>
        </p:nvSpPr>
        <p:spPr>
          <a:xfrm>
            <a:off x="521950" y="232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5" name="Google Shape;1215;p141"/>
          <p:cNvSpPr txBox="1"/>
          <p:nvPr/>
        </p:nvSpPr>
        <p:spPr>
          <a:xfrm>
            <a:off x="5250225" y="2322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6" name="Google Shape;1216;p141"/>
          <p:cNvSpPr/>
          <p:nvPr/>
        </p:nvSpPr>
        <p:spPr>
          <a:xfrm>
            <a:off x="2452275" y="235975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7" name="Google Shape;1217;p141"/>
          <p:cNvSpPr txBox="1"/>
          <p:nvPr/>
        </p:nvSpPr>
        <p:spPr>
          <a:xfrm>
            <a:off x="2582175" y="65132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Enum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with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8" name="Google Shape;1218;p141"/>
          <p:cNvSpPr/>
          <p:nvPr/>
        </p:nvSpPr>
        <p:spPr>
          <a:xfrm>
            <a:off x="3702300" y="1987050"/>
            <a:ext cx="129900" cy="116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9" name="Google Shape;1219;p141"/>
          <p:cNvSpPr txBox="1"/>
          <p:nvPr/>
        </p:nvSpPr>
        <p:spPr>
          <a:xfrm>
            <a:off x="3832200" y="2402400"/>
            <a:ext cx="264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it covers all 4 Variants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0" name="Google Shape;1220;p141"/>
          <p:cNvSpPr/>
          <p:nvPr/>
        </p:nvSpPr>
        <p:spPr>
          <a:xfrm rot="-5400000">
            <a:off x="3650800" y="3033175"/>
            <a:ext cx="129900" cy="172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1" name="Google Shape;1221;p141"/>
          <p:cNvSpPr txBox="1"/>
          <p:nvPr/>
        </p:nvSpPr>
        <p:spPr>
          <a:xfrm>
            <a:off x="2349200" y="3555950"/>
            <a:ext cx="34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Calls the above impl, with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Direction::Up</a:t>
            </a:r>
            <a:r>
              <a:rPr lang="de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being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self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2" name="Google Shape;1222;p141"/>
          <p:cNvCxnSpPr/>
          <p:nvPr/>
        </p:nvCxnSpPr>
        <p:spPr>
          <a:xfrm rot="10800000">
            <a:off x="2178975" y="2969100"/>
            <a:ext cx="0" cy="32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141"/>
          <p:cNvSpPr txBox="1"/>
          <p:nvPr/>
        </p:nvSpPr>
        <p:spPr>
          <a:xfrm>
            <a:off x="1363525" y="3217250"/>
            <a:ext cx="289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Syntax sugar for the impl type, here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Direction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4" name="Google Shape;122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225" y="3832975"/>
            <a:ext cx="3545900" cy="8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41"/>
          <p:cNvSpPr txBox="1"/>
          <p:nvPr/>
        </p:nvSpPr>
        <p:spPr>
          <a:xfrm>
            <a:off x="5250225" y="344807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compiles :)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1" name="Google Shape;1231;p142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2" name="Google Shape;123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8" name="Google Shape;1238;p143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9" name="Google Shape;123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43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Traits</a:t>
            </a:r>
            <a:endParaRPr sz="1100"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sz="1100"/>
              <a:t>Traits are contracts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Declared using the keyword </a:t>
            </a:r>
            <a:r>
              <a:rPr lang="de">
                <a:solidFill>
                  <a:srgbClr val="00FF00"/>
                </a:solidFill>
              </a:rPr>
              <a:t>trait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Implemented for a type by </a:t>
            </a:r>
            <a:r>
              <a:rPr lang="de">
                <a:solidFill>
                  <a:srgbClr val="00FF00"/>
                </a:solidFill>
              </a:rPr>
              <a:t>impl &lt;trait_name&gt; for &lt;struct_name&gt; { &lt;functions&gt; }</a:t>
            </a:r>
            <a:endParaRPr>
              <a:solidFill>
                <a:srgbClr val="00FF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Traits allow us to generalize our code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Instead of wanting a specific type, we can accept anything that implements a given Trait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6" name="Google Shape;1246;p144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7" name="Google Shape;1247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44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9" name="Google Shape;1249;p144"/>
          <p:cNvCxnSpPr/>
          <p:nvPr/>
        </p:nvCxnSpPr>
        <p:spPr>
          <a:xfrm rot="10800000">
            <a:off x="3935325" y="1297675"/>
            <a:ext cx="743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0" name="Google Shape;1250;p144"/>
          <p:cNvSpPr txBox="1"/>
          <p:nvPr/>
        </p:nvSpPr>
        <p:spPr>
          <a:xfrm>
            <a:off x="4679025" y="974425"/>
            <a:ext cx="25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advanced Enums, the size must be known at compile time, similar to structs, so this has to be boxed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6" name="Google Shape;1256;p145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7" name="Google Shape;12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45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9" name="Google Shape;1259;p145"/>
          <p:cNvCxnSpPr/>
          <p:nvPr/>
        </p:nvCxnSpPr>
        <p:spPr>
          <a:xfrm>
            <a:off x="5973875" y="20684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0" name="Google Shape;1260;p145"/>
          <p:cNvSpPr txBox="1"/>
          <p:nvPr/>
        </p:nvSpPr>
        <p:spPr>
          <a:xfrm>
            <a:off x="5073300" y="17547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a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1" name="Google Shape;1261;p145"/>
          <p:cNvSpPr/>
          <p:nvPr/>
        </p:nvSpPr>
        <p:spPr>
          <a:xfrm>
            <a:off x="673550" y="2821175"/>
            <a:ext cx="7558800" cy="1971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62" name="Google Shape;1262;p145"/>
          <p:cNvCxnSpPr/>
          <p:nvPr/>
        </p:nvCxnSpPr>
        <p:spPr>
          <a:xfrm rot="10800000">
            <a:off x="1601000" y="2848200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3" name="Google Shape;1263;p145"/>
          <p:cNvSpPr txBox="1"/>
          <p:nvPr/>
        </p:nvSpPr>
        <p:spPr>
          <a:xfrm>
            <a:off x="772125" y="3036225"/>
            <a:ext cx="28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that’s fine, because we re-assign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146"/>
          <p:cNvSpPr/>
          <p:nvPr/>
        </p:nvSpPr>
        <p:spPr>
          <a:xfrm>
            <a:off x="521950" y="988700"/>
            <a:ext cx="510900" cy="3684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0" name="Google Shape;127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46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2" name="Google Shape;1272;p146"/>
          <p:cNvCxnSpPr/>
          <p:nvPr/>
        </p:nvCxnSpPr>
        <p:spPr>
          <a:xfrm>
            <a:off x="5973875" y="20684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3" name="Google Shape;1273;p146"/>
          <p:cNvSpPr txBox="1"/>
          <p:nvPr/>
        </p:nvSpPr>
        <p:spPr>
          <a:xfrm>
            <a:off x="5073300" y="17547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moves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into a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Box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4" name="Google Shape;1274;p146"/>
          <p:cNvSpPr/>
          <p:nvPr/>
        </p:nvSpPr>
        <p:spPr>
          <a:xfrm>
            <a:off x="673550" y="2821175"/>
            <a:ext cx="7558800" cy="1971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75" name="Google Shape;1275;p146"/>
          <p:cNvCxnSpPr/>
          <p:nvPr/>
        </p:nvCxnSpPr>
        <p:spPr>
          <a:xfrm rot="10800000">
            <a:off x="1601000" y="2848200"/>
            <a:ext cx="0" cy="3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6" name="Google Shape;1276;p146"/>
          <p:cNvSpPr txBox="1"/>
          <p:nvPr/>
        </p:nvSpPr>
        <p:spPr>
          <a:xfrm>
            <a:off x="772125" y="3036225"/>
            <a:ext cx="28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 that’s fine, because we re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7" name="Google Shape;1277;p146"/>
          <p:cNvSpPr txBox="1"/>
          <p:nvPr/>
        </p:nvSpPr>
        <p:spPr>
          <a:xfrm>
            <a:off x="1847850" y="3390225"/>
            <a:ext cx="5448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last time?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Move is still Copying in the background, the “You can’t use this variable” Move-construct is a limitation enforced by Rust!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More specific, the limitation means that the variable (here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list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acts as if it was uninitialized.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you assign something to it before using it again, everything is fine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83" name="Google Shape;128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47"/>
          <p:cNvSpPr/>
          <p:nvPr/>
        </p:nvSpPr>
        <p:spPr>
          <a:xfrm>
            <a:off x="448050" y="905150"/>
            <a:ext cx="8130000" cy="23874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5" name="Google Shape;1285;p147"/>
          <p:cNvSpPr txBox="1"/>
          <p:nvPr/>
        </p:nvSpPr>
        <p:spPr>
          <a:xfrm>
            <a:off x="448050" y="905025"/>
            <a:ext cx="264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list at that point: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6" name="Google Shape;1286;p147"/>
          <p:cNvSpPr/>
          <p:nvPr/>
        </p:nvSpPr>
        <p:spPr>
          <a:xfrm>
            <a:off x="1224765" y="1266139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87" name="Google Shape;1287;p147"/>
          <p:cNvCxnSpPr>
            <a:stCxn id="1286" idx="0"/>
          </p:cNvCxnSpPr>
          <p:nvPr/>
        </p:nvCxnSpPr>
        <p:spPr>
          <a:xfrm>
            <a:off x="2156565" y="1266139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8" name="Google Shape;1288;p147"/>
          <p:cNvSpPr txBox="1"/>
          <p:nvPr/>
        </p:nvSpPr>
        <p:spPr>
          <a:xfrm>
            <a:off x="1224765" y="1266139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9" name="Google Shape;1289;p147"/>
          <p:cNvSpPr/>
          <p:nvPr/>
        </p:nvSpPr>
        <p:spPr>
          <a:xfrm>
            <a:off x="3088532" y="1823758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0" name="Google Shape;1290;p147"/>
          <p:cNvCxnSpPr>
            <a:stCxn id="1289" idx="0"/>
          </p:cNvCxnSpPr>
          <p:nvPr/>
        </p:nvCxnSpPr>
        <p:spPr>
          <a:xfrm>
            <a:off x="4020332" y="1823758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47"/>
          <p:cNvSpPr txBox="1"/>
          <p:nvPr/>
        </p:nvSpPr>
        <p:spPr>
          <a:xfrm>
            <a:off x="3088532" y="1823758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World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147"/>
          <p:cNvSpPr/>
          <p:nvPr/>
        </p:nvSpPr>
        <p:spPr>
          <a:xfrm>
            <a:off x="4952402" y="2373832"/>
            <a:ext cx="18636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3" name="Google Shape;1293;p147"/>
          <p:cNvCxnSpPr>
            <a:stCxn id="1292" idx="0"/>
          </p:cNvCxnSpPr>
          <p:nvPr/>
        </p:nvCxnSpPr>
        <p:spPr>
          <a:xfrm>
            <a:off x="5884202" y="2373832"/>
            <a:ext cx="0" cy="55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147"/>
          <p:cNvSpPr txBox="1"/>
          <p:nvPr/>
        </p:nvSpPr>
        <p:spPr>
          <a:xfrm>
            <a:off x="4952402" y="2373832"/>
            <a:ext cx="931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Hello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5" name="Google Shape;1295;p147"/>
          <p:cNvCxnSpPr/>
          <p:nvPr/>
        </p:nvCxnSpPr>
        <p:spPr>
          <a:xfrm>
            <a:off x="2609314" y="1522886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147"/>
          <p:cNvCxnSpPr>
            <a:endCxn id="1291" idx="1"/>
          </p:cNvCxnSpPr>
          <p:nvPr/>
        </p:nvCxnSpPr>
        <p:spPr>
          <a:xfrm>
            <a:off x="2614232" y="2098858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7" name="Google Shape;1297;p147"/>
          <p:cNvCxnSpPr/>
          <p:nvPr/>
        </p:nvCxnSpPr>
        <p:spPr>
          <a:xfrm>
            <a:off x="4478965" y="2123429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8" name="Google Shape;1298;p147"/>
          <p:cNvCxnSpPr/>
          <p:nvPr/>
        </p:nvCxnSpPr>
        <p:spPr>
          <a:xfrm>
            <a:off x="4483621" y="2699338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9" name="Google Shape;1299;p147"/>
          <p:cNvSpPr/>
          <p:nvPr/>
        </p:nvSpPr>
        <p:spPr>
          <a:xfrm>
            <a:off x="6816272" y="1823758"/>
            <a:ext cx="931500" cy="55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None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0" name="Google Shape;1300;p147"/>
          <p:cNvCxnSpPr/>
          <p:nvPr/>
        </p:nvCxnSpPr>
        <p:spPr>
          <a:xfrm rot="10800000">
            <a:off x="6337054" y="2057553"/>
            <a:ext cx="0" cy="5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1" name="Google Shape;1301;p147"/>
          <p:cNvCxnSpPr/>
          <p:nvPr/>
        </p:nvCxnSpPr>
        <p:spPr>
          <a:xfrm>
            <a:off x="6341710" y="2054644"/>
            <a:ext cx="47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147"/>
          <p:cNvCxnSpPr/>
          <p:nvPr/>
        </p:nvCxnSpPr>
        <p:spPr>
          <a:xfrm>
            <a:off x="758675" y="3408100"/>
            <a:ext cx="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3" name="Google Shape;1303;p147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9" name="Google Shape;1309;p148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0" name="Google Shape;131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48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2" name="Google Shape;1312;p148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3" name="Google Shape;1313;p148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4" name="Google Shape;1314;p148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0" name="Google Shape;1320;p149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1" name="Google Shape;132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49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3" name="Google Shape;1323;p149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149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5" name="Google Shape;1325;p149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6" name="Google Shape;1326;p149"/>
          <p:cNvCxnSpPr/>
          <p:nvPr/>
        </p:nvCxnSpPr>
        <p:spPr>
          <a:xfrm>
            <a:off x="1677175" y="26688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7" name="Google Shape;1327;p149"/>
          <p:cNvSpPr txBox="1"/>
          <p:nvPr/>
        </p:nvSpPr>
        <p:spPr>
          <a:xfrm>
            <a:off x="893075" y="1973000"/>
            <a:ext cx="349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 offers more Pattern Matching Syntax: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while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3" name="Google Shape;1333;p150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4" name="Google Shape;133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50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6" name="Google Shape;1336;p150"/>
          <p:cNvSpPr/>
          <p:nvPr/>
        </p:nvSpPr>
        <p:spPr>
          <a:xfrm>
            <a:off x="306150" y="930435"/>
            <a:ext cx="8167800" cy="25755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150"/>
          <p:cNvSpPr/>
          <p:nvPr/>
        </p:nvSpPr>
        <p:spPr>
          <a:xfrm rot="-5400000">
            <a:off x="4829050" y="412250"/>
            <a:ext cx="233100" cy="5954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150"/>
          <p:cNvSpPr txBox="1"/>
          <p:nvPr/>
        </p:nvSpPr>
        <p:spPr>
          <a:xfrm>
            <a:off x="2765800" y="2918900"/>
            <a:ext cx="435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we covered earlier, this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let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tries to match the 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9" name="Google Shape;1339;p150"/>
          <p:cNvCxnSpPr/>
          <p:nvPr/>
        </p:nvCxnSpPr>
        <p:spPr>
          <a:xfrm>
            <a:off x="1677175" y="2668825"/>
            <a:ext cx="0" cy="73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50"/>
          <p:cNvSpPr txBox="1"/>
          <p:nvPr/>
        </p:nvSpPr>
        <p:spPr>
          <a:xfrm>
            <a:off x="893075" y="1973000"/>
            <a:ext cx="3499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Rust offers more Pattern Matching Syntax: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while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if let pattern = expr {}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1" name="Google Shape;1341;p150"/>
          <p:cNvSpPr txBox="1"/>
          <p:nvPr/>
        </p:nvSpPr>
        <p:spPr>
          <a:xfrm>
            <a:off x="4300500" y="1888400"/>
            <a:ext cx="3499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Both evaluate the let-statement, and if it matched successfully, evaluate the code block after, with the matched pattern being available inside that block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Here: We can use 2 variables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value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next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7" name="Google Shape;1347;p151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8" name="Google Shape;134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51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0" name="Google Shape;1350;p151"/>
          <p:cNvSpPr/>
          <p:nvPr/>
        </p:nvSpPr>
        <p:spPr>
          <a:xfrm>
            <a:off x="306150" y="1898200"/>
            <a:ext cx="8167800" cy="1608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1" name="Google Shape;1351;p151"/>
          <p:cNvSpPr txBox="1"/>
          <p:nvPr/>
        </p:nvSpPr>
        <p:spPr>
          <a:xfrm>
            <a:off x="1032850" y="2644150"/>
            <a:ext cx="258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code basically means: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While there is a next element, print it and keep traversing the list, stopping once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current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de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Element::Next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7" name="Google Shape;1357;p152"/>
          <p:cNvSpPr/>
          <p:nvPr/>
        </p:nvSpPr>
        <p:spPr>
          <a:xfrm>
            <a:off x="509944" y="988700"/>
            <a:ext cx="522900" cy="3771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3/3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8" name="Google Shape;135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0" y="988700"/>
            <a:ext cx="7097148" cy="366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52"/>
          <p:cNvSpPr txBox="1"/>
          <p:nvPr/>
        </p:nvSpPr>
        <p:spPr>
          <a:xfrm>
            <a:off x="5549400" y="403700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152"/>
          <p:cNvSpPr txBox="1"/>
          <p:nvPr/>
        </p:nvSpPr>
        <p:spPr>
          <a:xfrm>
            <a:off x="4725000" y="988700"/>
            <a:ext cx="340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So, yes - This code compiles and runs successfully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1" name="Google Shape;136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974" y="1365799"/>
            <a:ext cx="3843024" cy="7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7" name="Google Shape;1367;p153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8" name="Google Shape;136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000" y="974650"/>
            <a:ext cx="3635995" cy="37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4" name="Google Shape;1374;p154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5" name="Google Shape;137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54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2" name="Google Shape;1382;p155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3" name="Google Shape;138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55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5" name="Google Shape;1385;p155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6" name="Google Shape;1386;p155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2" name="Google Shape;1392;p156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3" name="Google Shape;139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56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5" name="Google Shape;1395;p156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6" name="Google Shape;1396;p156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97" name="Google Shape;1397;p156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8" name="Google Shape;1398;p156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match whatever expressions you want, including tuples like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4" name="Google Shape;1404;p157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05" name="Google Shape;140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57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7" name="Google Shape;1407;p157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8" name="Google Shape;1408;p157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9" name="Google Shape;1409;p157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0" name="Google Shape;1410;p157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11" name="Google Shape;1411;p157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2" name="Google Shape;1412;p157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match whatever expressions you want, including tuples like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8" name="Google Shape;1418;p158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9" name="Google Shape;141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158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1" name="Google Shape;1421;p158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2" name="Google Shape;1422;p158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3" name="Google Shape;1423;p158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4" name="Google Shape;1424;p158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5" name="Google Shape;1425;p158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6" name="Google Shape;1426;p158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159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3" name="Google Shape;143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59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5" name="Google Shape;1435;p159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6" name="Google Shape;1436;p159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7" name="Google Shape;1437;p159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8" name="Google Shape;1438;p159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39" name="Google Shape;1439;p159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0" name="Google Shape;1440;p159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1" name="Google Shape;1441;p159"/>
          <p:cNvSpPr txBox="1"/>
          <p:nvPr/>
        </p:nvSpPr>
        <p:spPr>
          <a:xfrm>
            <a:off x="5946975" y="1683125"/>
            <a:ext cx="2683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match-Statements are always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exhaustive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Rust, which means they have to cover all possible Patterns.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7" name="Google Shape;1447;p160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8" name="Google Shape;144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60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0" name="Google Shape;1450;p160"/>
          <p:cNvSpPr/>
          <p:nvPr/>
        </p:nvSpPr>
        <p:spPr>
          <a:xfrm>
            <a:off x="2107275" y="589925"/>
            <a:ext cx="852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1" name="Google Shape;1451;p160"/>
          <p:cNvSpPr txBox="1"/>
          <p:nvPr/>
        </p:nvSpPr>
        <p:spPr>
          <a:xfrm>
            <a:off x="2193188" y="860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Number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 3 Variants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2" name="Google Shape;1452;p160"/>
          <p:cNvSpPr/>
          <p:nvPr/>
        </p:nvSpPr>
        <p:spPr>
          <a:xfrm>
            <a:off x="5400375" y="3972625"/>
            <a:ext cx="129900" cy="89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3" name="Google Shape;1453;p160"/>
          <p:cNvSpPr txBox="1"/>
          <p:nvPr/>
        </p:nvSpPr>
        <p:spPr>
          <a:xfrm>
            <a:off x="5548225" y="42436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Exhaustive match covers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result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4" name="Google Shape;1454;p160"/>
          <p:cNvSpPr txBox="1"/>
          <p:nvPr/>
        </p:nvSpPr>
        <p:spPr>
          <a:xfrm>
            <a:off x="5946975" y="1683125"/>
            <a:ext cx="2683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match-Statements are always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exhaustive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Rust, which means they have to cover all possible Patterns.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following Patterns are </a:t>
            </a:r>
            <a:r>
              <a:rPr lang="de" sz="11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not handled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Number::Int(_))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Number::Float(_))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(Number::Int(_), Number::Invalid)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(Number::Float(_), Number::Invalid)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(Number::Invalid, Number::Invalid)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55" name="Google Shape;1455;p160"/>
          <p:cNvCxnSpPr/>
          <p:nvPr/>
        </p:nvCxnSpPr>
        <p:spPr>
          <a:xfrm rot="10800000">
            <a:off x="2358025" y="1911650"/>
            <a:ext cx="92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6" name="Google Shape;1456;p160"/>
          <p:cNvSpPr txBox="1"/>
          <p:nvPr/>
        </p:nvSpPr>
        <p:spPr>
          <a:xfrm>
            <a:off x="3285625" y="1734650"/>
            <a:ext cx="506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this match is not exhaustive!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2" name="Google Shape;1462;p161"/>
          <p:cNvSpPr/>
          <p:nvPr/>
        </p:nvSpPr>
        <p:spPr>
          <a:xfrm>
            <a:off x="509944" y="598875"/>
            <a:ext cx="522900" cy="377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3" name="Google Shape;146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51" y="598875"/>
            <a:ext cx="4901274" cy="43922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161"/>
          <p:cNvSpPr txBox="1"/>
          <p:nvPr/>
        </p:nvSpPr>
        <p:spPr>
          <a:xfrm>
            <a:off x="5934125" y="5988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Does this example compile?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If yes, what does it print?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5" name="Google Shape;1465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850" y="598875"/>
            <a:ext cx="4901277" cy="24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61"/>
          <p:cNvSpPr txBox="1"/>
          <p:nvPr/>
        </p:nvSpPr>
        <p:spPr>
          <a:xfrm>
            <a:off x="5934125" y="137402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code does not compile :(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2" name="Google Shape;1472;p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4"/>
            </a:pPr>
            <a:r>
              <a:rPr lang="de"/>
              <a:t>Next time</a:t>
            </a:r>
            <a:endParaRPr/>
          </a:p>
        </p:txBody>
      </p:sp>
      <p:sp>
        <p:nvSpPr>
          <p:cNvPr id="1473" name="Google Shape;1473;p16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Generics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Option&lt;T&gt;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Result&lt;T,E&gt;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3" y="1242449"/>
            <a:ext cx="8549074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63" y="1242449"/>
            <a:ext cx="8549074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3665625" y="1429800"/>
            <a:ext cx="92700" cy="70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3735175" y="1604850"/>
            <a:ext cx="266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 declaration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6618425" y="2545050"/>
            <a:ext cx="22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Trait implementations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2" name="Google Shape;282;p39"/>
          <p:cNvCxnSpPr>
            <a:stCxn id="281" idx="1"/>
          </p:cNvCxnSpPr>
          <p:nvPr/>
        </p:nvCxnSpPr>
        <p:spPr>
          <a:xfrm rot="10800000">
            <a:off x="3285725" y="2258850"/>
            <a:ext cx="3332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9"/>
          <p:cNvCxnSpPr>
            <a:stCxn id="281" idx="1"/>
          </p:cNvCxnSpPr>
          <p:nvPr/>
        </p:nvCxnSpPr>
        <p:spPr>
          <a:xfrm flipH="1">
            <a:off x="2974625" y="2722050"/>
            <a:ext cx="3643800" cy="5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41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05" name="Google Shape;305;p4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42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2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578725" y="1267700"/>
            <a:ext cx="266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safely use the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format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-method inside the function, because the trait-contract says that Printable comes with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format()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0" name="Google Shape;310;p42"/>
          <p:cNvCxnSpPr/>
          <p:nvPr/>
        </p:nvCxnSpPr>
        <p:spPr>
          <a:xfrm rot="10800000">
            <a:off x="4249275" y="1272400"/>
            <a:ext cx="13341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16" name="Google Shape;316;p4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43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43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4995075" y="2217300"/>
            <a:ext cx="111300" cy="19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5106375" y="3027000"/>
            <a:ext cx="350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 and Dog both implement the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7" y="948075"/>
            <a:ext cx="3936524" cy="3879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44"/>
          <p:cNvCxnSpPr/>
          <p:nvPr/>
        </p:nvCxnSpPr>
        <p:spPr>
          <a:xfrm rot="10800000">
            <a:off x="4726425" y="1040700"/>
            <a:ext cx="85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44"/>
          <p:cNvSpPr txBox="1"/>
          <p:nvPr/>
        </p:nvSpPr>
        <p:spPr>
          <a:xfrm>
            <a:off x="5578725" y="779100"/>
            <a:ext cx="266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accept everything that implements that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4"/>
          <p:cNvSpPr/>
          <p:nvPr/>
        </p:nvSpPr>
        <p:spPr>
          <a:xfrm>
            <a:off x="4995075" y="2217300"/>
            <a:ext cx="111300" cy="1973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5004375" y="4190700"/>
            <a:ext cx="92700" cy="426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5097075" y="4226850"/>
            <a:ext cx="348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be passed as arguments to print_trait()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5106375" y="3027000"/>
            <a:ext cx="350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 and Dog both implement the Printable-trait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40" name="Google Shape;340;p4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47" name="Google Shape;347;p4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68" name="Google Shape;368;p4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Declared in Rust using the keyword </a:t>
            </a:r>
            <a:r>
              <a:rPr lang="de">
                <a:solidFill>
                  <a:srgbClr val="00FF00"/>
                </a:solidFill>
              </a:rPr>
              <a:t>enum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With functions, structs and even traits we can get very far, but there’s one more very useful tool we can utilize in Rust: 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grouping together related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 struct Point may contain a x-coordinate and a y-coordinate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 sz="1300"/>
              <a:t>Enums: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 way of making a value be of a possible set of values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Because the set of values is finite, we can enumerate them, which is where the name enum comes from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For example, an enum Shape may be a Rectangle, or a Circle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Declared </a:t>
            </a:r>
            <a:r>
              <a:rPr lang="de"/>
              <a:t>in Rust </a:t>
            </a:r>
            <a:r>
              <a:rPr lang="de"/>
              <a:t>using the keyword </a:t>
            </a:r>
            <a:r>
              <a:rPr lang="de">
                <a:solidFill>
                  <a:srgbClr val="00FF00"/>
                </a:solidFill>
              </a:rPr>
              <a:t>enum</a:t>
            </a:r>
            <a:endParaRPr>
              <a:solidFill>
                <a:srgbClr val="00FF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Enum values can be used using the syntax </a:t>
            </a:r>
            <a:r>
              <a:rPr lang="de">
                <a:solidFill>
                  <a:srgbClr val="00FF00"/>
                </a:solidFill>
              </a:rPr>
              <a:t>&lt;enum_name&gt;::&lt;enum_value&gt;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82" name="Google Shape;382;p5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/>
          <p:nvPr/>
        </p:nvSpPr>
        <p:spPr>
          <a:xfrm>
            <a:off x="2622525" y="1342625"/>
            <a:ext cx="143400" cy="119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2765925" y="1679225"/>
            <a:ext cx="3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Declare an enum Shape, with one of 3 possible values: Circle, Square,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398" name="Google Shape;398;p5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2622525" y="1342625"/>
            <a:ext cx="143400" cy="119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53"/>
          <p:cNvSpPr txBox="1"/>
          <p:nvPr/>
        </p:nvSpPr>
        <p:spPr>
          <a:xfrm>
            <a:off x="2765925" y="1679225"/>
            <a:ext cx="31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Declare 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enum Shape, with one of 3 possible values: Circle, Square,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5485500" y="3255750"/>
            <a:ext cx="143400" cy="74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5628900" y="34528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the Enum values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54"/>
          <p:cNvCxnSpPr/>
          <p:nvPr/>
        </p:nvCxnSpPr>
        <p:spPr>
          <a:xfrm rot="10800000">
            <a:off x="2707775" y="1006575"/>
            <a:ext cx="5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54"/>
          <p:cNvSpPr txBox="1"/>
          <p:nvPr/>
        </p:nvSpPr>
        <p:spPr>
          <a:xfrm>
            <a:off x="3299075" y="74497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also implement Traits for enums, more on that shortly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18" name="Google Shape;418;p5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55"/>
          <p:cNvCxnSpPr/>
          <p:nvPr/>
        </p:nvCxnSpPr>
        <p:spPr>
          <a:xfrm rot="10800000">
            <a:off x="3989150" y="4371400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1" name="Google Shape;42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144" y="4192032"/>
            <a:ext cx="3155751" cy="3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27" name="Google Shape;427;p5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8" name="Google Shape;42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475" y="904650"/>
            <a:ext cx="4434601" cy="3799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6"/>
          <p:cNvCxnSpPr/>
          <p:nvPr/>
        </p:nvCxnSpPr>
        <p:spPr>
          <a:xfrm rot="5400000">
            <a:off x="2438775" y="1647075"/>
            <a:ext cx="2020500" cy="11607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0" name="Google Shape;430;p56"/>
          <p:cNvSpPr txBox="1"/>
          <p:nvPr/>
        </p:nvSpPr>
        <p:spPr>
          <a:xfrm>
            <a:off x="4029375" y="10379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Enums are type definitions too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36" name="Google Shape;436;p5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 seen in the previous slide, Enums are type definitions,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parameter and variable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struct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etc.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43" name="Google Shape;443;p5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 seen in the previous slide, Enums are type definitions, which means: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parameter and variable types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They can be used as struct fields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etc.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In our example that means we can pass Shape-values around and do stuff with them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50" name="Google Shape;450;p5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1" name="Google Shape;4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57" name="Google Shape;457;p6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0"/>
          <p:cNvSpPr/>
          <p:nvPr/>
        </p:nvSpPr>
        <p:spPr>
          <a:xfrm>
            <a:off x="5489975" y="2122075"/>
            <a:ext cx="134400" cy="1120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60"/>
          <p:cNvSpPr txBox="1"/>
          <p:nvPr/>
        </p:nvSpPr>
        <p:spPr>
          <a:xfrm>
            <a:off x="5624375" y="2335825"/>
            <a:ext cx="258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do stuff with variables of type Shape, here we get the formula for the area of the given Shape type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66" name="Google Shape;466;p6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61"/>
          <p:cNvCxnSpPr/>
          <p:nvPr/>
        </p:nvCxnSpPr>
        <p:spPr>
          <a:xfrm flipH="1">
            <a:off x="2379150" y="1459125"/>
            <a:ext cx="2385000" cy="6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61"/>
          <p:cNvSpPr txBox="1"/>
          <p:nvPr/>
        </p:nvSpPr>
        <p:spPr>
          <a:xfrm>
            <a:off x="4764150" y="12530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pass Enums as arguments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75" name="Google Shape;475;p6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62"/>
          <p:cNvCxnSpPr/>
          <p:nvPr/>
        </p:nvCxnSpPr>
        <p:spPr>
          <a:xfrm rot="10800000">
            <a:off x="3083975" y="948350"/>
            <a:ext cx="622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2"/>
          <p:cNvSpPr txBox="1"/>
          <p:nvPr/>
        </p:nvSpPr>
        <p:spPr>
          <a:xfrm>
            <a:off x="3706775" y="7713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PartialEq is required for ==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84" name="Google Shape;484;p6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3"/>
          <p:cNvSpPr/>
          <p:nvPr/>
        </p:nvSpPr>
        <p:spPr>
          <a:xfrm>
            <a:off x="530475" y="863800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63"/>
          <p:cNvSpPr txBox="1"/>
          <p:nvPr/>
        </p:nvSpPr>
        <p:spPr>
          <a:xfrm>
            <a:off x="5467025" y="863800"/>
            <a:ext cx="26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Rust ever get to the last else?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8" name="Google Shape;488;p63"/>
          <p:cNvCxnSpPr/>
          <p:nvPr/>
        </p:nvCxnSpPr>
        <p:spPr>
          <a:xfrm rot="10800000">
            <a:off x="5548350" y="2910775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494" name="Google Shape;494;p6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373" y="863800"/>
            <a:ext cx="4425649" cy="4086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/>
          <p:nvPr/>
        </p:nvSpPr>
        <p:spPr>
          <a:xfrm>
            <a:off x="530475" y="863800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5467025" y="863800"/>
            <a:ext cx="268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Rust ever get to the last else?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5866350" y="1232200"/>
            <a:ext cx="25806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 it won’t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know what Shape can be, and we handle all of them before the else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will only ever be one of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Shape::Square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04" name="Google Shape;504;p6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5" name="Google Shape;50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5"/>
          <p:cNvSpPr txBox="1"/>
          <p:nvPr/>
        </p:nvSpPr>
        <p:spPr>
          <a:xfrm>
            <a:off x="5494475" y="8488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Additionally, we can implement Traits on Enums, and use Enums as struct fields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12" name="Google Shape;512;p6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Google Shape;514;p66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66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21" name="Google Shape;521;p6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2" name="Google Shape;5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7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67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67"/>
          <p:cNvSpPr/>
          <p:nvPr/>
        </p:nvSpPr>
        <p:spPr>
          <a:xfrm>
            <a:off x="5445175" y="2220775"/>
            <a:ext cx="161400" cy="164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67"/>
          <p:cNvSpPr txBox="1"/>
          <p:nvPr/>
        </p:nvSpPr>
        <p:spPr>
          <a:xfrm>
            <a:off x="5606575" y="28659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trait for our Enum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32" name="Google Shape;532;p6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3" name="Google Shape;5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4" name="Google Shape;534;p68"/>
          <p:cNvCxnSpPr/>
          <p:nvPr/>
        </p:nvCxnSpPr>
        <p:spPr>
          <a:xfrm rot="10800000">
            <a:off x="2492750" y="1127550"/>
            <a:ext cx="9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68"/>
          <p:cNvSpPr txBox="1"/>
          <p:nvPr/>
        </p:nvSpPr>
        <p:spPr>
          <a:xfrm>
            <a:off x="3482750" y="9505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as struct field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68"/>
          <p:cNvSpPr/>
          <p:nvPr/>
        </p:nvSpPr>
        <p:spPr>
          <a:xfrm>
            <a:off x="5445175" y="2220775"/>
            <a:ext cx="161400" cy="1644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68"/>
          <p:cNvSpPr txBox="1"/>
          <p:nvPr/>
        </p:nvSpPr>
        <p:spPr>
          <a:xfrm>
            <a:off x="5606575" y="28659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 a trait for our Enum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8" name="Google Shape;538;p68"/>
          <p:cNvCxnSpPr/>
          <p:nvPr/>
        </p:nvCxnSpPr>
        <p:spPr>
          <a:xfrm rot="10800000">
            <a:off x="3200600" y="4425150"/>
            <a:ext cx="9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8"/>
          <p:cNvSpPr txBox="1"/>
          <p:nvPr/>
        </p:nvSpPr>
        <p:spPr>
          <a:xfrm>
            <a:off x="4136900" y="4248150"/>
            <a:ext cx="37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call area() because we implemented the trait!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45" name="Google Shape;545;p6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025" y="848800"/>
            <a:ext cx="4455449" cy="40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9"/>
          <p:cNvSpPr txBox="1"/>
          <p:nvPr/>
        </p:nvSpPr>
        <p:spPr>
          <a:xfrm>
            <a:off x="5494475" y="2991350"/>
            <a:ext cx="2777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unreachable!() 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 a macro that helps the compiler optimize stuff, it panics if it actually gets there in runtime, but as we showed: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 won’t get there :)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48" name="Google Shape;548;p69"/>
          <p:cNvCxnSpPr/>
          <p:nvPr/>
        </p:nvCxnSpPr>
        <p:spPr>
          <a:xfrm rot="10800000">
            <a:off x="4105475" y="3391550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54" name="Google Shape;554;p7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01" y="1307850"/>
            <a:ext cx="7520599" cy="29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61" name="Google Shape;561;p7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2" name="Google Shape;5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701" y="1307850"/>
            <a:ext cx="7520599" cy="2901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Google Shape;563;p71"/>
          <p:cNvCxnSpPr/>
          <p:nvPr/>
        </p:nvCxnSpPr>
        <p:spPr>
          <a:xfrm>
            <a:off x="6950600" y="1902675"/>
            <a:ext cx="0" cy="4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71"/>
          <p:cNvSpPr txBox="1"/>
          <p:nvPr/>
        </p:nvSpPr>
        <p:spPr>
          <a:xfrm>
            <a:off x="5427250" y="1548675"/>
            <a:ext cx="32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 rules apply: Our values are moved here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70" name="Google Shape;570;p7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7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77" name="Google Shape;577;p7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br>
              <a:rPr lang="de"/>
            </a:br>
            <a:r>
              <a:rPr lang="de"/>
              <a:t>→ Even worse, those Shapes are incompatible, we need several structs</a:t>
            </a:r>
            <a:br>
              <a:rPr lang="de"/>
            </a:br>
            <a:r>
              <a:rPr lang="de"/>
              <a:t>	→ Circle has Radius and Center</a:t>
            </a:r>
            <a:br>
              <a:rPr lang="de"/>
            </a:br>
            <a:r>
              <a:rPr lang="de"/>
              <a:t>	→ Rectangle has Width and Height</a:t>
            </a:r>
            <a:br>
              <a:rPr lang="de"/>
            </a:br>
            <a:r>
              <a:rPr lang="de"/>
              <a:t>	→ Can’t conveniently be stored in one struct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Pattern Matching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84" name="Google Shape;584;p7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Currently, we have no way to actually store any data in those Shapes, we only know what kind they are</a:t>
            </a:r>
            <a:br>
              <a:rPr lang="de"/>
            </a:br>
            <a:r>
              <a:rPr lang="de"/>
              <a:t>→ We still need structs</a:t>
            </a:r>
            <a:br>
              <a:rPr lang="de"/>
            </a:br>
            <a:r>
              <a:rPr lang="de"/>
              <a:t>→ Even worse, those Shapes are incompatible, we need several structs</a:t>
            </a:r>
            <a:br>
              <a:rPr lang="de"/>
            </a:br>
            <a:r>
              <a:rPr lang="de"/>
              <a:t>	→ Circle has Radius and Center</a:t>
            </a:r>
            <a:br>
              <a:rPr lang="de"/>
            </a:br>
            <a:r>
              <a:rPr lang="de"/>
              <a:t>	→ Rectangle has Width and Height</a:t>
            </a:r>
            <a:br>
              <a:rPr lang="de"/>
            </a:br>
            <a:r>
              <a:rPr lang="de"/>
              <a:t>	→ Can’t conveniently be stored in one struct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this, Rust allows you to attach data to Enums directly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91" name="Google Shape;591;p7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2" name="Google Shape;5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598" name="Google Shape;598;p7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9" name="Google Shape;59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6"/>
          <p:cNvSpPr/>
          <p:nvPr/>
        </p:nvSpPr>
        <p:spPr>
          <a:xfrm>
            <a:off x="3603725" y="1521850"/>
            <a:ext cx="170400" cy="143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76"/>
          <p:cNvSpPr txBox="1"/>
          <p:nvPr/>
        </p:nvSpPr>
        <p:spPr>
          <a:xfrm>
            <a:off x="3774125" y="1807750"/>
            <a:ext cx="4077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can attach some data to our enum, here we tell Rust: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Circles come with one float (radius)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Squares come with two floats (width and height)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Rectangles come with two floats too (width and height)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07" name="Google Shape;607;p7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8" name="Google Shape;6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021175"/>
            <a:ext cx="7521690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77"/>
          <p:cNvCxnSpPr/>
          <p:nvPr/>
        </p:nvCxnSpPr>
        <p:spPr>
          <a:xfrm flipH="1">
            <a:off x="3952275" y="2709150"/>
            <a:ext cx="422100" cy="7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77"/>
          <p:cNvSpPr txBox="1"/>
          <p:nvPr/>
        </p:nvSpPr>
        <p:spPr>
          <a:xfrm>
            <a:off x="4374375" y="2310150"/>
            <a:ext cx="2867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Shape::Circle is now a function, not a simple Enum-Value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because we haven’t provided a float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1" name="Google Shape;611;p77"/>
          <p:cNvCxnSpPr/>
          <p:nvPr/>
        </p:nvCxnSpPr>
        <p:spPr>
          <a:xfrm>
            <a:off x="6054525" y="2901800"/>
            <a:ext cx="533100" cy="5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17" name="Google Shape;617;p7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8" name="Google Shape;6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9" name="Google Shape;619;p78"/>
          <p:cNvCxnSpPr/>
          <p:nvPr/>
        </p:nvCxnSpPr>
        <p:spPr>
          <a:xfrm flipH="1">
            <a:off x="3089925" y="2673300"/>
            <a:ext cx="13158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78"/>
          <p:cNvSpPr txBox="1"/>
          <p:nvPr/>
        </p:nvSpPr>
        <p:spPr>
          <a:xfrm>
            <a:off x="4414700" y="248065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provided data, it’s fixed now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26" name="Google Shape;626;p7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7" name="Google Shape;62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8" name="Google Shape;628;p79"/>
          <p:cNvCxnSpPr/>
          <p:nvPr/>
        </p:nvCxnSpPr>
        <p:spPr>
          <a:xfrm>
            <a:off x="5248050" y="2785325"/>
            <a:ext cx="0" cy="6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9" name="Google Shape;629;p79"/>
          <p:cNvSpPr txBox="1"/>
          <p:nvPr/>
        </p:nvSpPr>
        <p:spPr>
          <a:xfrm>
            <a:off x="3572400" y="2431325"/>
            <a:ext cx="403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Creates a Shape of type Circle, with attached data = 3.0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2"/>
            </a:pPr>
            <a:r>
              <a:rPr lang="de"/>
              <a:t>Enums</a:t>
            </a:r>
            <a:endParaRPr/>
          </a:p>
        </p:txBody>
      </p:sp>
      <p:sp>
        <p:nvSpPr>
          <p:cNvPr id="635" name="Google Shape;635;p8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6" name="Google Shape;6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25" y="1025600"/>
            <a:ext cx="6117554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0"/>
          <p:cNvSpPr txBox="1"/>
          <p:nvPr/>
        </p:nvSpPr>
        <p:spPr>
          <a:xfrm>
            <a:off x="4325475" y="1025600"/>
            <a:ext cx="25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creating the Shape, setting and getting those values is more involved… :^)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8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Now that we have associated data with our Enum, many things suddenly become way harder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50" name="Google Shape;650;p8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1" name="Google Shape;65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1128700"/>
            <a:ext cx="739494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57" name="Google Shape;657;p8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8" name="Google Shape;6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525" y="1128700"/>
            <a:ext cx="7394949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3"/>
          <p:cNvSpPr/>
          <p:nvPr/>
        </p:nvSpPr>
        <p:spPr>
          <a:xfrm>
            <a:off x="812450" y="235520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83"/>
          <p:cNvSpPr txBox="1"/>
          <p:nvPr/>
        </p:nvSpPr>
        <p:spPr>
          <a:xfrm>
            <a:off x="874550" y="248065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does this error mean?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left hand side of the comparison is a Shape, the right hand side is a function, can’t compare that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61" name="Google Shape;661;p83"/>
          <p:cNvCxnSpPr/>
          <p:nvPr/>
        </p:nvCxnSpPr>
        <p:spPr>
          <a:xfrm>
            <a:off x="1780200" y="2964525"/>
            <a:ext cx="447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83"/>
          <p:cNvCxnSpPr/>
          <p:nvPr/>
        </p:nvCxnSpPr>
        <p:spPr>
          <a:xfrm flipH="1">
            <a:off x="3402125" y="2960050"/>
            <a:ext cx="17115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Plan for today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Recap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Enums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de"/>
              <a:t>Pattern Matching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de"/>
              <a:t>match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de"/>
              <a:t>let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68" name="Google Shape;668;p8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9" name="Google Shape;6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4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84"/>
          <p:cNvSpPr txBox="1"/>
          <p:nvPr/>
        </p:nvSpPr>
        <p:spPr>
          <a:xfrm>
            <a:off x="1456825" y="1978850"/>
            <a:ext cx="739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77" name="Google Shape;677;p8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8" name="Google Shape;67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5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85"/>
          <p:cNvSpPr txBox="1"/>
          <p:nvPr/>
        </p:nvSpPr>
        <p:spPr>
          <a:xfrm>
            <a:off x="1456825" y="197885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Uhh… What do we put in there?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1" name="Google Shape;68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175" y="1932310"/>
            <a:ext cx="830300" cy="85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85"/>
          <p:cNvCxnSpPr/>
          <p:nvPr/>
        </p:nvCxnSpPr>
        <p:spPr>
          <a:xfrm>
            <a:off x="3800875" y="2489600"/>
            <a:ext cx="8736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88" name="Google Shape;688;p8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837" y="1141000"/>
            <a:ext cx="6230323" cy="3307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86"/>
          <p:cNvSpPr/>
          <p:nvPr/>
        </p:nvSpPr>
        <p:spPr>
          <a:xfrm>
            <a:off x="816925" y="184892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1" name="Google Shape;691;p86"/>
          <p:cNvSpPr txBox="1"/>
          <p:nvPr/>
        </p:nvSpPr>
        <p:spPr>
          <a:xfrm>
            <a:off x="1456825" y="1978850"/>
            <a:ext cx="7395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Okay then, let’s construct some Shapes that can be compared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Uhh… What do we put in there?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 non-trivial task, we can’t put *all* floats in there :(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697" name="Google Shape;697;p8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8" name="Google Shape;698;p8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04" name="Google Shape;704;p8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5" name="Google Shape;705;p8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11" name="Google Shape;711;p8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8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18" name="Google Shape;718;p9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9" name="Google Shape;719;p9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25" name="Google Shape;725;p9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9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types of patterns in Rust: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Refutable → Pattern can fail to match for possible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Irrefutable → Pattern will always match for any possible value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32" name="Google Shape;732;p9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92"/>
          <p:cNvSpPr txBox="1"/>
          <p:nvPr>
            <p:ph idx="1" type="body"/>
          </p:nvPr>
        </p:nvSpPr>
        <p:spPr>
          <a:xfrm>
            <a:off x="1297500" y="1567550"/>
            <a:ext cx="70389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Actually, all we care about is that the Enum kind matches, we do not necessarily care about the associated float (in this case)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For situations like this, Rust has a control flow construct, called </a:t>
            </a:r>
            <a:r>
              <a:rPr lang="de">
                <a:solidFill>
                  <a:srgbClr val="00FF00"/>
                </a:solidFill>
              </a:rPr>
              <a:t>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uses Rust’s powerful Pattern Matching mechanism to figure out what to execute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>
                <a:solidFill>
                  <a:srgbClr val="00FF00"/>
                </a:solidFill>
              </a:rPr>
              <a:t>match </a:t>
            </a:r>
            <a:r>
              <a:rPr lang="de"/>
              <a:t>is exhaustive, meaning all possible patterns need to be matched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two types of patterns in Rust: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Refutable → Pattern can fail to match for possible values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Irrefutable → Pattern will always match for any possible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There are several kinds of patterns that can be matched: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Literals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Destructured Arrays, Structs, Enums, etc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Variables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Wildcards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Placeholders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39" name="Google Shape;739;p9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0" name="Google Shape;74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46" name="Google Shape;746;p9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/>
          <p:nvPr/>
        </p:nvSpPr>
        <p:spPr>
          <a:xfrm rot="5400000">
            <a:off x="2830900" y="3271500"/>
            <a:ext cx="170400" cy="221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94"/>
          <p:cNvSpPr txBox="1"/>
          <p:nvPr/>
        </p:nvSpPr>
        <p:spPr>
          <a:xfrm>
            <a:off x="2577725" y="4407250"/>
            <a:ext cx="100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0" name="Google Shape;750;p94"/>
          <p:cNvSpPr/>
          <p:nvPr/>
        </p:nvSpPr>
        <p:spPr>
          <a:xfrm rot="5400000">
            <a:off x="4726025" y="4006200"/>
            <a:ext cx="170400" cy="748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94"/>
          <p:cNvSpPr txBox="1"/>
          <p:nvPr/>
        </p:nvSpPr>
        <p:spPr>
          <a:xfrm>
            <a:off x="4163775" y="4407250"/>
            <a:ext cx="143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to do if pattern matches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57" name="Google Shape;757;p9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8" name="Google Shape;75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95"/>
          <p:cNvSpPr/>
          <p:nvPr/>
        </p:nvSpPr>
        <p:spPr>
          <a:xfrm>
            <a:off x="422650" y="232385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0" name="Google Shape;760;p95"/>
          <p:cNvSpPr/>
          <p:nvPr/>
        </p:nvSpPr>
        <p:spPr>
          <a:xfrm rot="-5400000">
            <a:off x="2543100" y="2517650"/>
            <a:ext cx="102900" cy="154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1" name="Google Shape;761;p95"/>
          <p:cNvSpPr txBox="1"/>
          <p:nvPr/>
        </p:nvSpPr>
        <p:spPr>
          <a:xfrm>
            <a:off x="1297500" y="2883950"/>
            <a:ext cx="28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9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67" name="Google Shape;767;p9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8" name="Google Shape;7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96"/>
          <p:cNvSpPr/>
          <p:nvPr/>
        </p:nvSpPr>
        <p:spPr>
          <a:xfrm>
            <a:off x="422650" y="2323850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0" name="Google Shape;770;p96"/>
          <p:cNvSpPr/>
          <p:nvPr/>
        </p:nvSpPr>
        <p:spPr>
          <a:xfrm rot="-5400000">
            <a:off x="2543100" y="2517650"/>
            <a:ext cx="102900" cy="154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1" name="Google Shape;771;p96"/>
          <p:cNvSpPr txBox="1"/>
          <p:nvPr/>
        </p:nvSpPr>
        <p:spPr>
          <a:xfrm>
            <a:off x="1297500" y="2883950"/>
            <a:ext cx="281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Circle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72" name="Google Shape;772;p96"/>
          <p:cNvCxnSpPr/>
          <p:nvPr/>
        </p:nvCxnSpPr>
        <p:spPr>
          <a:xfrm flipH="1">
            <a:off x="3326100" y="2919725"/>
            <a:ext cx="2298300" cy="5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3" name="Google Shape;773;p96"/>
          <p:cNvSpPr txBox="1"/>
          <p:nvPr/>
        </p:nvSpPr>
        <p:spPr>
          <a:xfrm>
            <a:off x="5624400" y="2529138"/>
            <a:ext cx="258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_ is the Wildcard pattern and matches everything, here it means we match every radius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79" name="Google Shape;779;p9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0" name="Google Shape;78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97"/>
          <p:cNvSpPr/>
          <p:nvPr/>
        </p:nvSpPr>
        <p:spPr>
          <a:xfrm>
            <a:off x="409200" y="282117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p97"/>
          <p:cNvSpPr/>
          <p:nvPr/>
        </p:nvSpPr>
        <p:spPr>
          <a:xfrm rot="-5400000">
            <a:off x="2938475" y="2621825"/>
            <a:ext cx="102900" cy="23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3" name="Google Shape;783;p97"/>
          <p:cNvSpPr txBox="1"/>
          <p:nvPr/>
        </p:nvSpPr>
        <p:spPr>
          <a:xfrm>
            <a:off x="1714150" y="3287175"/>
            <a:ext cx="28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Rectangle AND the first float is 5.0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84" name="Google Shape;78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75" y="3043050"/>
            <a:ext cx="3308100" cy="2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790" name="Google Shape;790;p9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1" name="Google Shape;79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8"/>
          <p:cNvSpPr/>
          <p:nvPr/>
        </p:nvSpPr>
        <p:spPr>
          <a:xfrm>
            <a:off x="409200" y="2821175"/>
            <a:ext cx="7679400" cy="10170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p98"/>
          <p:cNvSpPr/>
          <p:nvPr/>
        </p:nvSpPr>
        <p:spPr>
          <a:xfrm rot="-5400000">
            <a:off x="2938475" y="2621825"/>
            <a:ext cx="102900" cy="232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p98"/>
          <p:cNvSpPr txBox="1"/>
          <p:nvPr/>
        </p:nvSpPr>
        <p:spPr>
          <a:xfrm>
            <a:off x="1714150" y="3287175"/>
            <a:ext cx="28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matches if the original shape is a Rectangle AND the first float is 5.0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5" name="Google Shape;795;p98"/>
          <p:cNvSpPr txBox="1"/>
          <p:nvPr/>
        </p:nvSpPr>
        <p:spPr>
          <a:xfrm>
            <a:off x="5689900" y="38381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Patterns are evaluated top to bottom, so if the top Rectangle matches, it will not check the bottom Rectangle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6" name="Google Shape;79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975" y="3043050"/>
            <a:ext cx="3308100" cy="2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02" name="Google Shape;802;p9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3" name="Google Shape;8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00" y="949475"/>
            <a:ext cx="4674201" cy="38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99"/>
          <p:cNvSpPr txBox="1"/>
          <p:nvPr/>
        </p:nvSpPr>
        <p:spPr>
          <a:xfrm>
            <a:off x="5689900" y="2929800"/>
            <a:ext cx="3079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exhaustive, so we need to handle all possible patterns that may occur, which is the case here, because: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circles are matched in the first 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squares are matched in the second branch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 rectangles are matched after that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don’t have any more Shapes, so we’re done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10" name="Google Shape;810;p10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1" name="Google Shape;8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3" y="1155600"/>
            <a:ext cx="8649564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100"/>
          <p:cNvCxnSpPr/>
          <p:nvPr/>
        </p:nvCxnSpPr>
        <p:spPr>
          <a:xfrm rot="10800000">
            <a:off x="2873300" y="1696575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100"/>
          <p:cNvSpPr txBox="1"/>
          <p:nvPr/>
        </p:nvSpPr>
        <p:spPr>
          <a:xfrm>
            <a:off x="3590300" y="15195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new shape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4" name="Google Shape;814;p100"/>
          <p:cNvSpPr/>
          <p:nvPr/>
        </p:nvSpPr>
        <p:spPr>
          <a:xfrm>
            <a:off x="158300" y="2740500"/>
            <a:ext cx="8826600" cy="20433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20" name="Google Shape;820;p10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1" name="Google Shape;82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13" y="1155600"/>
            <a:ext cx="8649564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2" name="Google Shape;822;p101"/>
          <p:cNvCxnSpPr/>
          <p:nvPr/>
        </p:nvCxnSpPr>
        <p:spPr>
          <a:xfrm rot="10800000">
            <a:off x="2873300" y="1696575"/>
            <a:ext cx="7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101"/>
          <p:cNvSpPr txBox="1"/>
          <p:nvPr/>
        </p:nvSpPr>
        <p:spPr>
          <a:xfrm>
            <a:off x="3590300" y="15195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a new shape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29" name="Google Shape;829;p10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0" name="Google Shape;8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36" name="Google Shape;836;p10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7" name="Google Shape;83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8" name="Google Shape;838;p103"/>
          <p:cNvCxnSpPr/>
          <p:nvPr/>
        </p:nvCxnSpPr>
        <p:spPr>
          <a:xfrm flipH="1">
            <a:off x="1811400" y="2453775"/>
            <a:ext cx="2849700" cy="16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9" name="Google Shape;839;p103"/>
          <p:cNvSpPr txBox="1"/>
          <p:nvPr/>
        </p:nvSpPr>
        <p:spPr>
          <a:xfrm>
            <a:off x="4661100" y="2001250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an irrefutable pattern and binds the value of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shape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 the variable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45" name="Google Shape;845;p10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6" name="Google Shape;8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5" y="1195925"/>
            <a:ext cx="7282156" cy="353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104"/>
          <p:cNvCxnSpPr/>
          <p:nvPr/>
        </p:nvCxnSpPr>
        <p:spPr>
          <a:xfrm rot="10800000">
            <a:off x="2707750" y="4245825"/>
            <a:ext cx="6630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104"/>
          <p:cNvSpPr txBox="1"/>
          <p:nvPr/>
        </p:nvSpPr>
        <p:spPr>
          <a:xfrm>
            <a:off x="3205000" y="4372775"/>
            <a:ext cx="258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is only valid in this code block</a:t>
            </a:r>
            <a:b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Here: Only for that todo! macro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54" name="Google Shape;854;p10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5" name="Google Shape;8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0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61" name="Google Shape;861;p10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2" name="Google Shape;86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69" name="Google Shape;869;p10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0" name="Google Shape;8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7"/>
          <p:cNvSpPr/>
          <p:nvPr/>
        </p:nvSpPr>
        <p:spPr>
          <a:xfrm>
            <a:off x="119275" y="949425"/>
            <a:ext cx="510900" cy="36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2/3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p107"/>
          <p:cNvSpPr txBox="1"/>
          <p:nvPr/>
        </p:nvSpPr>
        <p:spPr>
          <a:xfrm>
            <a:off x="5589975" y="949425"/>
            <a:ext cx="25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What’s the output?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79" name="Google Shape;879;p10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0" name="Google Shape;88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8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3" name="Google Shape;883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889" name="Google Shape;889;p10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0" name="Google Shape;8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109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3" name="Google Shape;893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109"/>
          <p:cNvCxnSpPr/>
          <p:nvPr/>
        </p:nvCxnSpPr>
        <p:spPr>
          <a:xfrm rot="10800000">
            <a:off x="5162975" y="3430500"/>
            <a:ext cx="3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5" name="Google Shape;895;p109"/>
          <p:cNvSpPr txBox="1"/>
          <p:nvPr/>
        </p:nvSpPr>
        <p:spPr>
          <a:xfrm>
            <a:off x="5427275" y="3261150"/>
            <a:ext cx="332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Because the first float is 5.0, it returns a different string!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96" name="Google Shape;896;p109"/>
          <p:cNvCxnSpPr/>
          <p:nvPr/>
        </p:nvCxnSpPr>
        <p:spPr>
          <a:xfrm rot="10800000">
            <a:off x="4804425" y="1441200"/>
            <a:ext cx="56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02" name="Google Shape;902;p11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3" name="Google Shape;9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75" y="2141300"/>
            <a:ext cx="4959800" cy="24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5" y="949425"/>
            <a:ext cx="4962824" cy="21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0"/>
          <p:cNvSpPr txBox="1"/>
          <p:nvPr/>
        </p:nvSpPr>
        <p:spPr>
          <a:xfrm>
            <a:off x="5589975" y="28050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Output: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50" y="3143775"/>
            <a:ext cx="4959798" cy="911103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10"/>
          <p:cNvSpPr/>
          <p:nvPr/>
        </p:nvSpPr>
        <p:spPr>
          <a:xfrm rot="5400000">
            <a:off x="7761550" y="3027125"/>
            <a:ext cx="125400" cy="1254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8" name="Google Shape;908;p110"/>
          <p:cNvSpPr txBox="1"/>
          <p:nvPr/>
        </p:nvSpPr>
        <p:spPr>
          <a:xfrm>
            <a:off x="7163650" y="3322950"/>
            <a:ext cx="159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value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matched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09" name="Google Shape;909;p110"/>
          <p:cNvCxnSpPr/>
          <p:nvPr/>
        </p:nvCxnSpPr>
        <p:spPr>
          <a:xfrm flipH="1">
            <a:off x="5052200" y="3358800"/>
            <a:ext cx="939600" cy="2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0" name="Google Shape;910;p110"/>
          <p:cNvSpPr txBox="1"/>
          <p:nvPr/>
        </p:nvSpPr>
        <p:spPr>
          <a:xfrm>
            <a:off x="5947000" y="3143775"/>
            <a:ext cx="258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todo!</a:t>
            </a:r>
            <a:endParaRPr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16" name="Google Shape;916;p11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7" name="Google Shape;91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23" name="Google Shape;923;p11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5" name="Google Shape;925;p112"/>
          <p:cNvCxnSpPr/>
          <p:nvPr/>
        </p:nvCxnSpPr>
        <p:spPr>
          <a:xfrm rot="10800000">
            <a:off x="4280375" y="2830100"/>
            <a:ext cx="19668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112"/>
          <p:cNvSpPr txBox="1"/>
          <p:nvPr/>
        </p:nvSpPr>
        <p:spPr>
          <a:xfrm>
            <a:off x="6224750" y="27987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 values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32" name="Google Shape;932;p11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3" name="Google Shape;9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00" y="1245200"/>
            <a:ext cx="7969781" cy="327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Google Shape;934;p113"/>
          <p:cNvCxnSpPr/>
          <p:nvPr/>
        </p:nvCxnSpPr>
        <p:spPr>
          <a:xfrm rot="10800000">
            <a:off x="4280375" y="2830100"/>
            <a:ext cx="1966800" cy="1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113"/>
          <p:cNvSpPr txBox="1"/>
          <p:nvPr/>
        </p:nvSpPr>
        <p:spPr>
          <a:xfrm>
            <a:off x="6224750" y="279872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bind values to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de" sz="11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endParaRPr sz="11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36" name="Google Shape;936;p113"/>
          <p:cNvCxnSpPr/>
          <p:nvPr/>
        </p:nvCxnSpPr>
        <p:spPr>
          <a:xfrm rot="10800000">
            <a:off x="2976475" y="3381075"/>
            <a:ext cx="824400" cy="1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113"/>
          <p:cNvSpPr txBox="1"/>
          <p:nvPr/>
        </p:nvSpPr>
        <p:spPr>
          <a:xfrm>
            <a:off x="3773975" y="3381075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you can now use them in this block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de"/>
              <a:t>Recap</a:t>
            </a:r>
            <a:endParaRPr/>
          </a:p>
        </p:txBody>
      </p:sp>
      <p:sp>
        <p:nvSpPr>
          <p:cNvPr id="235" name="Google Shape;235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Ownership-Model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Borrow Checker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Structs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Associated functions, Methods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43" name="Google Shape;943;p114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4" name="Google Shape;94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1177975"/>
            <a:ext cx="5357154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14"/>
          <p:cNvSpPr txBox="1"/>
          <p:nvPr/>
        </p:nvSpPr>
        <p:spPr>
          <a:xfrm>
            <a:off x="6209625" y="11779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match, you can also modify the original Enum variant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51" name="Google Shape;951;p115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2" name="Google Shape;95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1177975"/>
            <a:ext cx="5357154" cy="3530852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5"/>
          <p:cNvSpPr txBox="1"/>
          <p:nvPr/>
        </p:nvSpPr>
        <p:spPr>
          <a:xfrm>
            <a:off x="6209625" y="1177975"/>
            <a:ext cx="258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match, you can also modify the original Enum variant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4" name="Google Shape;954;p115"/>
          <p:cNvSpPr txBox="1"/>
          <p:nvPr/>
        </p:nvSpPr>
        <p:spPr>
          <a:xfrm>
            <a:off x="6209625" y="2426875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Every branch updates the original shape (notice the </a:t>
            </a:r>
            <a:r>
              <a:rPr lang="de" sz="13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mut</a:t>
            </a: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60" name="Google Shape;960;p116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76" y="1048075"/>
            <a:ext cx="5001457" cy="327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4850" y="2666225"/>
            <a:ext cx="2364974" cy="8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68" name="Google Shape;968;p117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9" name="Google Shape;96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17"/>
          <p:cNvSpPr txBox="1"/>
          <p:nvPr/>
        </p:nvSpPr>
        <p:spPr>
          <a:xfrm>
            <a:off x="597000" y="2167025"/>
            <a:ext cx="129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with all control flow constructs, you can also nest </a:t>
            </a:r>
            <a:r>
              <a:rPr lang="de" sz="1000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match</a:t>
            </a:r>
            <a:endParaRPr sz="1000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76" name="Google Shape;976;p118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7" name="Google Shape;97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8" name="Google Shape;978;p118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9" name="Google Shape;979;p118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85" name="Google Shape;985;p119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6" name="Google Shape;986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7" name="Google Shape;987;p119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8" name="Google Shape;988;p119"/>
          <p:cNvCxnSpPr/>
          <p:nvPr/>
        </p:nvCxnSpPr>
        <p:spPr>
          <a:xfrm rot="10800000">
            <a:off x="2138700" y="3573750"/>
            <a:ext cx="2800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119"/>
          <p:cNvSpPr txBox="1"/>
          <p:nvPr/>
        </p:nvSpPr>
        <p:spPr>
          <a:xfrm>
            <a:off x="4938900" y="382030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we ever get here?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119"/>
          <p:cNvSpPr/>
          <p:nvPr/>
        </p:nvSpPr>
        <p:spPr>
          <a:xfrm>
            <a:off x="86100" y="1124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1" name="Google Shape;991;p119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997" name="Google Shape;997;p120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8" name="Google Shape;9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9" name="Google Shape;999;p120"/>
          <p:cNvCxnSpPr/>
          <p:nvPr/>
        </p:nvCxnSpPr>
        <p:spPr>
          <a:xfrm flipH="1">
            <a:off x="2756925" y="2144625"/>
            <a:ext cx="1308300" cy="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120"/>
          <p:cNvSpPr txBox="1"/>
          <p:nvPr/>
        </p:nvSpPr>
        <p:spPr>
          <a:xfrm>
            <a:off x="4047275" y="1911650"/>
            <a:ext cx="335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Ranges are valid patterns, the program will enter this path if the area is between 0 and 5 (both inclusive)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1" name="Google Shape;1001;p120"/>
          <p:cNvCxnSpPr/>
          <p:nvPr/>
        </p:nvCxnSpPr>
        <p:spPr>
          <a:xfrm rot="10800000">
            <a:off x="2138700" y="3573750"/>
            <a:ext cx="2800200" cy="3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2" name="Google Shape;1002;p120"/>
          <p:cNvSpPr txBox="1"/>
          <p:nvPr/>
        </p:nvSpPr>
        <p:spPr>
          <a:xfrm>
            <a:off x="4938900" y="3820300"/>
            <a:ext cx="258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Will we ever get here?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3" name="Google Shape;1003;p120"/>
          <p:cNvSpPr/>
          <p:nvPr/>
        </p:nvSpPr>
        <p:spPr>
          <a:xfrm>
            <a:off x="86100" y="1124200"/>
            <a:ext cx="510900" cy="3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Lato"/>
                <a:ea typeface="Lato"/>
                <a:cs typeface="Lato"/>
                <a:sym typeface="Lato"/>
              </a:rPr>
              <a:t>1/3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4" name="Google Shape;1004;p120"/>
          <p:cNvSpPr txBox="1"/>
          <p:nvPr/>
        </p:nvSpPr>
        <p:spPr>
          <a:xfrm>
            <a:off x="4414700" y="4089100"/>
            <a:ext cx="314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No, because that’d mean the area is negative :)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match</a:t>
            </a:r>
            <a:endParaRPr/>
          </a:p>
        </p:txBody>
      </p:sp>
      <p:sp>
        <p:nvSpPr>
          <p:cNvPr id="1010" name="Google Shape;1010;p121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1" name="Google Shape;10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88" y="1124200"/>
            <a:ext cx="700017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21"/>
          <p:cNvSpPr txBox="1"/>
          <p:nvPr/>
        </p:nvSpPr>
        <p:spPr>
          <a:xfrm>
            <a:off x="5016575" y="1124200"/>
            <a:ext cx="25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Hmm, this looks very cluttered, a lot of indentation for not much work, can we do better?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  <p:sp>
        <p:nvSpPr>
          <p:cNvPr id="1018" name="Google Shape;1018;p122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9" name="Google Shape;1019;p1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3"/>
            </a:pPr>
            <a:r>
              <a:rPr lang="de"/>
              <a:t>Pattern Matching - let</a:t>
            </a:r>
            <a:endParaRPr/>
          </a:p>
        </p:txBody>
      </p:sp>
      <p:sp>
        <p:nvSpPr>
          <p:cNvPr id="1025" name="Google Shape;1025;p123"/>
          <p:cNvSpPr txBox="1"/>
          <p:nvPr/>
        </p:nvSpPr>
        <p:spPr>
          <a:xfrm>
            <a:off x="7880950" y="4885800"/>
            <a:ext cx="12630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52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©Philippe Felix Haupt 2023-2024</a:t>
            </a:r>
            <a:endParaRPr sz="52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6" name="Google Shape;1026;p1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Rust loves its Pattern Matching, so much so that basically everything is a Pattern :)</a:t>
            </a:r>
            <a:endParaRPr/>
          </a:p>
        </p:txBody>
      </p:sp>
      <p:pic>
        <p:nvPicPr>
          <p:cNvPr id="1027" name="Google Shape;102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275" y="1994800"/>
            <a:ext cx="39814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